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401" r:id="rId2"/>
    <p:sldId id="590" r:id="rId3"/>
    <p:sldId id="406" r:id="rId4"/>
    <p:sldId id="405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9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3564"/>
            <a:ext cx="9906000" cy="22906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727" y="3429000"/>
            <a:ext cx="7481328" cy="2057400"/>
          </a:xfrm>
          <a:prstGeom prst="rect">
            <a:avLst/>
          </a:prstGeom>
        </p:spPr>
        <p:txBody>
          <a:bodyPr/>
          <a:lstStyle>
            <a:lvl1pPr marL="268288" indent="-268288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068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908" y="3071810"/>
            <a:ext cx="7841561" cy="71438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Ins="252000"/>
          <a:lstStyle>
            <a:lvl1pPr algn="r">
              <a:defRPr sz="3200">
                <a:solidFill>
                  <a:schemeClr val="accent6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02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8092" y="785794"/>
            <a:ext cx="9429817" cy="57864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F1115-533E-4B5E-B338-1B1A7DF1A7E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DB873-99B8-48C2-A2A5-8698DEB4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F1115-533E-4B5E-B338-1B1A7DF1A7E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8DE900-8B1B-42F0-B4B9-79A808C4D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092" y="81308"/>
            <a:ext cx="942981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F09125-BC02-4997-B8E4-1EEB95108B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9857" y="260648"/>
            <a:ext cx="189709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1" i="1">
                <a:solidFill>
                  <a:srgbClr val="C00000"/>
                </a:solidFill>
                <a:latin typeface="+mn-lt"/>
              </a:defRPr>
            </a:lvl1pPr>
          </a:lstStyle>
          <a:p>
            <a:fld id="{D4FDB873-99B8-48C2-A2A5-8698DEB4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7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F1115-533E-4B5E-B338-1B1A7DF1A7E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DB873-99B8-48C2-A2A5-8698DEB4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092" y="81308"/>
            <a:ext cx="942981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2272"/>
            <a:ext cx="206375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fld id="{2F1F1115-533E-4B5E-B338-1B1A7DF1A7E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64" y="6572272"/>
            <a:ext cx="31369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9857" y="260648"/>
            <a:ext cx="189709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1" i="1">
                <a:solidFill>
                  <a:srgbClr val="C00000"/>
                </a:solidFill>
                <a:latin typeface="+mn-lt"/>
              </a:defRPr>
            </a:lvl1pPr>
          </a:lstStyle>
          <a:p>
            <a:fld id="{D4FDB873-99B8-48C2-A2A5-8698DEB4F8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49D2AE5-C661-4071-8449-B655EB109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785794"/>
            <a:ext cx="94298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3" name="모서리가 둥근 직사각형 7">
            <a:extLst>
              <a:ext uri="{FF2B5EF4-FFF2-40B4-BE49-F238E27FC236}">
                <a16:creationId xmlns:a16="http://schemas.microsoft.com/office/drawing/2014/main" id="{3E42DD77-C451-4914-8677-BB75B204515F}"/>
              </a:ext>
            </a:extLst>
          </p:cNvPr>
          <p:cNvSpPr/>
          <p:nvPr/>
        </p:nvSpPr>
        <p:spPr bwMode="auto">
          <a:xfrm>
            <a:off x="95250" y="476672"/>
            <a:ext cx="9715500" cy="7143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42988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68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000" b="1">
          <a:solidFill>
            <a:schemeClr val="accent1">
              <a:lumMod val="75000"/>
            </a:schemeClr>
          </a:solidFill>
          <a:effectLst/>
          <a:latin typeface="맑은 고딕" pitchFamily="50" charset="-127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85750" algn="l" rtl="0" eaLnBrk="1" fontAlgn="base" latinLnBrk="1" hangingPunct="1">
        <a:spcBef>
          <a:spcPct val="20000"/>
        </a:spcBef>
        <a:spcAft>
          <a:spcPct val="0"/>
        </a:spcAft>
        <a:buClr>
          <a:srgbClr val="0033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892175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CC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165225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08000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436688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7895D-663D-49D9-8748-E6B9936077F8}"/>
              </a:ext>
            </a:extLst>
          </p:cNvPr>
          <p:cNvSpPr txBox="1"/>
          <p:nvPr/>
        </p:nvSpPr>
        <p:spPr>
          <a:xfrm>
            <a:off x="1721987" y="441580"/>
            <a:ext cx="64620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err="1">
                <a:solidFill>
                  <a:schemeClr val="accent5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Davin</a:t>
            </a:r>
            <a:r>
              <a:rPr lang="en-US" sz="10000" dirty="0" err="1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Soft</a:t>
            </a:r>
            <a:endParaRPr lang="en-US" sz="10000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3A812-B18E-4D41-B7FA-1E289E09BC7A}"/>
              </a:ext>
            </a:extLst>
          </p:cNvPr>
          <p:cNvSpPr txBox="1"/>
          <p:nvPr/>
        </p:nvSpPr>
        <p:spPr>
          <a:xfrm>
            <a:off x="882524" y="2077609"/>
            <a:ext cx="823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</a:rPr>
              <a:t>Real-time</a:t>
            </a:r>
            <a:r>
              <a:rPr lang="ko-KR" altLang="en-US" sz="2800" b="1" dirty="0">
                <a:solidFill>
                  <a:srgbClr val="FF9933"/>
                </a:solidFill>
              </a:rPr>
              <a:t> </a:t>
            </a:r>
            <a:r>
              <a:rPr lang="en-US" altLang="ko-KR" sz="2800" b="1" dirty="0">
                <a:solidFill>
                  <a:srgbClr val="FF9933"/>
                </a:solidFill>
              </a:rPr>
              <a:t>Data</a:t>
            </a:r>
            <a:r>
              <a:rPr lang="ko-KR" altLang="en-US" sz="2800" b="1" dirty="0">
                <a:solidFill>
                  <a:srgbClr val="FF9933"/>
                </a:solidFill>
              </a:rPr>
              <a:t> </a:t>
            </a:r>
            <a:r>
              <a:rPr lang="en-US" altLang="ko-KR" sz="2800" b="1" dirty="0">
                <a:solidFill>
                  <a:srgbClr val="FF9933"/>
                </a:solidFill>
              </a:rPr>
              <a:t>Management</a:t>
            </a:r>
            <a:r>
              <a:rPr lang="ko-KR" altLang="en-US" sz="2800" b="1" dirty="0">
                <a:solidFill>
                  <a:srgbClr val="FF9933"/>
                </a:solidFill>
              </a:rPr>
              <a:t> </a:t>
            </a:r>
            <a:r>
              <a:rPr lang="en-US" altLang="ko-KR" sz="2800" b="1" dirty="0">
                <a:solidFill>
                  <a:srgbClr val="FF9933"/>
                </a:solidFill>
              </a:rPr>
              <a:t>Solution</a:t>
            </a:r>
            <a:r>
              <a:rPr lang="ko-KR" altLang="en-US" sz="2800" b="1" dirty="0">
                <a:solidFill>
                  <a:srgbClr val="FF9933"/>
                </a:solidFill>
              </a:rPr>
              <a:t> </a:t>
            </a:r>
            <a:r>
              <a:rPr lang="en-US" altLang="ko-KR" sz="2800" b="1" dirty="0">
                <a:solidFill>
                  <a:srgbClr val="FF9933"/>
                </a:solidFill>
              </a:rPr>
              <a:t>Provider</a:t>
            </a:r>
            <a:endParaRPr lang="en-US" sz="2800" b="1" dirty="0">
              <a:solidFill>
                <a:srgbClr val="FF9933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244B07-F40B-4B5D-845C-C6E8A939E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10910"/>
              </p:ext>
            </p:extLst>
          </p:nvPr>
        </p:nvGraphicFramePr>
        <p:xfrm>
          <a:off x="4851400" y="3107791"/>
          <a:ext cx="4503657" cy="335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998">
                  <a:extLst>
                    <a:ext uri="{9D8B030D-6E8A-4147-A177-3AD203B41FA5}">
                      <a16:colId xmlns:a16="http://schemas.microsoft.com/office/drawing/2014/main" val="2963568185"/>
                    </a:ext>
                  </a:extLst>
                </a:gridCol>
                <a:gridCol w="3408659">
                  <a:extLst>
                    <a:ext uri="{9D8B030D-6E8A-4147-A177-3AD203B41FA5}">
                      <a16:colId xmlns:a16="http://schemas.microsoft.com/office/drawing/2014/main" val="3424338054"/>
                    </a:ext>
                  </a:extLst>
                </a:gridCol>
              </a:tblGrid>
              <a:tr h="335767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다빈소프트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다빈소프트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87475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대표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김종헌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643563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인원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4819286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설립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963046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전화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010-9808-0321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1428080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홈페이지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www.davinsoft.com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481718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주요사업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플랜트 및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계전장치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감시제어 시스템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284363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네트워크 보안 시스템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(GS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등급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1339531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국제산업표준통신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FEMS,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방위산업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5389894"/>
                  </a:ext>
                </a:extLst>
              </a:tr>
              <a:tr h="3357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스마트 팩토리</a:t>
                      </a:r>
                      <a:r>
                        <a:rPr lang="en-CA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스마트 시티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1702943"/>
                  </a:ext>
                </a:extLst>
              </a:tr>
            </a:tbl>
          </a:graphicData>
        </a:graphic>
      </p:graphicFrame>
      <p:grpSp>
        <p:nvGrpSpPr>
          <p:cNvPr id="10" name="그룹 114">
            <a:extLst>
              <a:ext uri="{FF2B5EF4-FFF2-40B4-BE49-F238E27FC236}">
                <a16:creationId xmlns:a16="http://schemas.microsoft.com/office/drawing/2014/main" id="{A0D9CB30-3A3F-4863-A5E5-A7DE6C6EA54E}"/>
              </a:ext>
            </a:extLst>
          </p:cNvPr>
          <p:cNvGrpSpPr/>
          <p:nvPr/>
        </p:nvGrpSpPr>
        <p:grpSpPr>
          <a:xfrm>
            <a:off x="1251285" y="5370179"/>
            <a:ext cx="2498681" cy="1191782"/>
            <a:chOff x="1725186" y="8952990"/>
            <a:chExt cx="6753230" cy="3290296"/>
          </a:xfrm>
        </p:grpSpPr>
        <p:pic>
          <p:nvPicPr>
            <p:cNvPr id="11" name="그림 1">
              <a:extLst>
                <a:ext uri="{FF2B5EF4-FFF2-40B4-BE49-F238E27FC236}">
                  <a16:creationId xmlns:a16="http://schemas.microsoft.com/office/drawing/2014/main" id="{539B22CD-D454-4420-955A-718413DB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5186" y="8952990"/>
              <a:ext cx="6753230" cy="3290296"/>
            </a:xfrm>
            <a:prstGeom prst="rect">
              <a:avLst/>
            </a:prstGeom>
          </p:spPr>
        </p:pic>
        <p:pic>
          <p:nvPicPr>
            <p:cNvPr id="12" name="_x269428408" descr="EMB000028bc1eaa">
              <a:extLst>
                <a:ext uri="{FF2B5EF4-FFF2-40B4-BE49-F238E27FC236}">
                  <a16:creationId xmlns:a16="http://schemas.microsoft.com/office/drawing/2014/main" id="{3A5B8F06-D385-41CC-88EE-C5F7EC0D5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465" y="9132559"/>
              <a:ext cx="3417874" cy="202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_x269428408" descr="EMB000028bc1eaa">
              <a:extLst>
                <a:ext uri="{FF2B5EF4-FFF2-40B4-BE49-F238E27FC236}">
                  <a16:creationId xmlns:a16="http://schemas.microsoft.com/office/drawing/2014/main" id="{1275099E-3EBE-4CDC-9F86-D1F082065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307" y="10658609"/>
              <a:ext cx="1115055" cy="135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_x269428408" descr="EMB000028bc1eaa">
              <a:extLst>
                <a:ext uri="{FF2B5EF4-FFF2-40B4-BE49-F238E27FC236}">
                  <a16:creationId xmlns:a16="http://schemas.microsoft.com/office/drawing/2014/main" id="{634E3BEC-D9CE-4B65-9EE9-EFB3DDD4F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807" y="11433309"/>
              <a:ext cx="360077" cy="52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1BF7546F-5DB4-48C6-831C-B603622B5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88161"/>
              </p:ext>
            </p:extLst>
          </p:nvPr>
        </p:nvGraphicFramePr>
        <p:xfrm>
          <a:off x="398695" y="3107791"/>
          <a:ext cx="3819084" cy="2027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9084">
                  <a:extLst>
                    <a:ext uri="{9D8B030D-6E8A-4147-A177-3AD203B41FA5}">
                      <a16:colId xmlns:a16="http://schemas.microsoft.com/office/drawing/2014/main" val="2963568185"/>
                    </a:ext>
                  </a:extLst>
                </a:gridCol>
              </a:tblGrid>
              <a:tr h="3379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솔루션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87475"/>
                  </a:ext>
                </a:extLst>
              </a:tr>
              <a:tr h="33793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대용량 데이터 수집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전송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및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저장 처리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643563"/>
                  </a:ext>
                </a:extLst>
              </a:tr>
              <a:tr h="33793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데이터 시각화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963046"/>
                  </a:ext>
                </a:extLst>
              </a:tr>
              <a:tr h="33793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데이터 보안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481718"/>
                  </a:ext>
                </a:extLst>
              </a:tr>
              <a:tr h="33793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데이터 표준화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6591522"/>
                  </a:ext>
                </a:extLst>
              </a:tr>
              <a:tr h="33793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기기 및 설비 제어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383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47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CBE55D4D-058D-C46D-21F8-AE102F362804}"/>
              </a:ext>
            </a:extLst>
          </p:cNvPr>
          <p:cNvSpPr/>
          <p:nvPr/>
        </p:nvSpPr>
        <p:spPr>
          <a:xfrm>
            <a:off x="0" y="2144036"/>
            <a:ext cx="9906000" cy="2293076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8CE95D-DB58-E4BE-E296-24E8AF62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회사소개 </a:t>
            </a:r>
            <a:r>
              <a:rPr lang="en-US" altLang="ko-KR" dirty="0"/>
              <a:t>-</a:t>
            </a:r>
            <a:r>
              <a:rPr lang="ko-KR" altLang="en-US" dirty="0"/>
              <a:t> 개발 제품군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4AD39A3-8F0E-DAE9-BB94-41361E165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36C350-DE77-4558-AE27-6339E244581E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7F0BD98C-20AD-B67F-2EB5-31B526E627DC}"/>
              </a:ext>
            </a:extLst>
          </p:cNvPr>
          <p:cNvSpPr txBox="1">
            <a:spLocks/>
          </p:cNvSpPr>
          <p:nvPr/>
        </p:nvSpPr>
        <p:spPr>
          <a:xfrm>
            <a:off x="367534" y="4720827"/>
            <a:ext cx="246632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dirty="0">
                <a:solidFill>
                  <a:srgbClr val="083B86"/>
                </a:solidFill>
                <a:latin typeface="a고딕19" panose="02020600000000000000" pitchFamily="18" charset="-127"/>
                <a:ea typeface="a고딕19" panose="02020600000000000000" pitchFamily="18" charset="-127"/>
              </a:rPr>
              <a:t>고속 감시 제어 시스템</a:t>
            </a:r>
            <a:endParaRPr lang="en-US" altLang="ko-KR" sz="1600" dirty="0">
              <a:solidFill>
                <a:srgbClr val="083B86"/>
              </a:solidFill>
              <a:latin typeface="a고딕19" panose="02020600000000000000" pitchFamily="18" charset="-127"/>
              <a:ea typeface="a고딕19" panose="02020600000000000000" pitchFamily="18" charset="-127"/>
            </a:endParaRPr>
          </a:p>
        </p:txBody>
      </p:sp>
      <p:sp>
        <p:nvSpPr>
          <p:cNvPr id="5" name="텍스트 개체 틀 7">
            <a:extLst>
              <a:ext uri="{FF2B5EF4-FFF2-40B4-BE49-F238E27FC236}">
                <a16:creationId xmlns:a16="http://schemas.microsoft.com/office/drawing/2014/main" id="{517119A0-BDDA-2EB3-0CB5-B3C6AD4CE287}"/>
              </a:ext>
            </a:extLst>
          </p:cNvPr>
          <p:cNvSpPr txBox="1">
            <a:spLocks/>
          </p:cNvSpPr>
          <p:nvPr/>
        </p:nvSpPr>
        <p:spPr>
          <a:xfrm>
            <a:off x="3941616" y="4722603"/>
            <a:ext cx="2175596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dirty="0">
                <a:solidFill>
                  <a:srgbClr val="0880D2"/>
                </a:solidFill>
                <a:latin typeface="a고딕19" panose="02020600000000000000" pitchFamily="18" charset="-127"/>
                <a:ea typeface="a고딕19" panose="02020600000000000000" pitchFamily="18" charset="-127"/>
              </a:rPr>
              <a:t>산업 표준 인터페이스</a:t>
            </a:r>
            <a:endParaRPr lang="en-US" altLang="ko-KR" sz="1600" dirty="0">
              <a:solidFill>
                <a:srgbClr val="0880D2"/>
              </a:solidFill>
              <a:latin typeface="a고딕19" panose="02020600000000000000" pitchFamily="18" charset="-127"/>
              <a:ea typeface="a고딕19" panose="02020600000000000000" pitchFamily="18" charset="-127"/>
            </a:endParaRPr>
          </a:p>
        </p:txBody>
      </p:sp>
      <p:sp>
        <p:nvSpPr>
          <p:cNvPr id="6" name="텍스트 개체 틀 7">
            <a:extLst>
              <a:ext uri="{FF2B5EF4-FFF2-40B4-BE49-F238E27FC236}">
                <a16:creationId xmlns:a16="http://schemas.microsoft.com/office/drawing/2014/main" id="{2F325852-0216-ACA8-8A32-ED6197822F9F}"/>
              </a:ext>
            </a:extLst>
          </p:cNvPr>
          <p:cNvSpPr txBox="1">
            <a:spLocks/>
          </p:cNvSpPr>
          <p:nvPr/>
        </p:nvSpPr>
        <p:spPr>
          <a:xfrm>
            <a:off x="7108596" y="4722419"/>
            <a:ext cx="2452916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dirty="0">
                <a:solidFill>
                  <a:srgbClr val="088F92"/>
                </a:solidFill>
                <a:latin typeface="a고딕19" panose="02020600000000000000" pitchFamily="18" charset="-127"/>
                <a:ea typeface="a고딕19" panose="02020600000000000000" pitchFamily="18" charset="-127"/>
              </a:rPr>
              <a:t>네트워크 간 보안 시스템</a:t>
            </a:r>
            <a:endParaRPr lang="en-US" altLang="ko-KR" sz="1600" dirty="0">
              <a:solidFill>
                <a:srgbClr val="088F92"/>
              </a:solidFill>
              <a:latin typeface="a고딕19" panose="02020600000000000000" pitchFamily="18" charset="-127"/>
              <a:ea typeface="a고딕19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D9197-9B2B-57CB-3438-880E61813D91}"/>
              </a:ext>
            </a:extLst>
          </p:cNvPr>
          <p:cNvSpPr txBox="1"/>
          <p:nvPr/>
        </p:nvSpPr>
        <p:spPr>
          <a:xfrm>
            <a:off x="3469800" y="5284371"/>
            <a:ext cx="3176380" cy="104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  <a:spcBef>
                <a:spcPts val="1800"/>
              </a:spcBef>
            </a:pPr>
            <a:r>
              <a:rPr lang="ko-KR" altLang="en-US" sz="1200" kern="0" dirty="0" err="1">
                <a:latin typeface="+mj-ea"/>
                <a:ea typeface="+mj-ea"/>
              </a:rPr>
              <a:t>스마트팩토리</a:t>
            </a:r>
            <a:r>
              <a:rPr lang="ko-KR" altLang="en-US" sz="1200" kern="0" dirty="0">
                <a:latin typeface="+mj-ea"/>
                <a:ea typeface="+mj-ea"/>
              </a:rPr>
              <a:t> 등 산업 표준 인터페이스</a:t>
            </a:r>
            <a:endParaRPr lang="en-US" altLang="ko-KR" sz="1200" kern="0" dirty="0">
              <a:latin typeface="+mj-ea"/>
              <a:ea typeface="+mj-ea"/>
            </a:endParaRPr>
          </a:p>
          <a:p>
            <a:pPr algn="ctr" fontAlgn="base" latinLnBrk="0">
              <a:lnSpc>
                <a:spcPct val="150000"/>
              </a:lnSpc>
              <a:spcBef>
                <a:spcPts val="1200"/>
              </a:spcBef>
            </a:pPr>
            <a:r>
              <a:rPr lang="en-US" altLang="ko-KR" sz="1200" kern="0" dirty="0">
                <a:latin typeface="+mj-ea"/>
                <a:ea typeface="+mj-ea"/>
              </a:rPr>
              <a:t>2022. 4  </a:t>
            </a: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OPC UA </a:t>
            </a:r>
            <a:r>
              <a:rPr lang="ko-KR" altLang="en-US" sz="1200" kern="0" dirty="0">
                <a:latin typeface="+mj-ea"/>
                <a:ea typeface="+mj-ea"/>
              </a:rPr>
              <a:t>국제인증 제품</a:t>
            </a: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1200" kern="0" dirty="0">
                <a:latin typeface="+mj-ea"/>
                <a:ea typeface="+mj-ea"/>
              </a:rPr>
              <a:t>국내 유일</a:t>
            </a: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)</a:t>
            </a:r>
            <a:b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</a:br>
            <a:r>
              <a:rPr lang="ko-KR" altLang="en-US" sz="1200" kern="0" dirty="0">
                <a:latin typeface="+mj-ea"/>
                <a:ea typeface="+mj-ea"/>
              </a:rPr>
              <a:t>인증기관</a:t>
            </a:r>
            <a:r>
              <a:rPr lang="en-US" altLang="ko-KR" sz="1200" kern="0" dirty="0">
                <a:latin typeface="+mj-ea"/>
                <a:ea typeface="+mj-ea"/>
              </a:rPr>
              <a:t>:</a:t>
            </a:r>
            <a:r>
              <a:rPr lang="ko-KR" altLang="en-US" sz="1200" kern="0" dirty="0">
                <a:latin typeface="+mj-ea"/>
                <a:ea typeface="+mj-ea"/>
              </a:rPr>
              <a:t> </a:t>
            </a: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OPC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B8328-78E9-3B2F-6716-5F8C60BFA810}"/>
              </a:ext>
            </a:extLst>
          </p:cNvPr>
          <p:cNvSpPr txBox="1"/>
          <p:nvPr/>
        </p:nvSpPr>
        <p:spPr>
          <a:xfrm>
            <a:off x="7266428" y="5284187"/>
            <a:ext cx="2194403" cy="76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  <a:spcBef>
                <a:spcPts val="1800"/>
              </a:spcBef>
            </a:pP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GS</a:t>
            </a:r>
            <a:r>
              <a:rPr lang="ko-KR" altLang="en-US" sz="1200" kern="0" dirty="0">
                <a:latin typeface="+mj-ea"/>
                <a:ea typeface="+mj-ea"/>
              </a:rPr>
              <a:t> 인증 </a:t>
            </a: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Level 1 </a:t>
            </a:r>
            <a:r>
              <a:rPr lang="ko-KR" altLang="en-US" sz="1200" kern="0" dirty="0">
                <a:latin typeface="+mj-ea"/>
                <a:ea typeface="+mj-ea"/>
              </a:rPr>
              <a:t>규격</a:t>
            </a:r>
            <a:endParaRPr lang="en-US" altLang="ko-KR" sz="1200" kern="0" dirty="0">
              <a:latin typeface="+mj-ea"/>
              <a:ea typeface="+mj-ea"/>
            </a:endParaRPr>
          </a:p>
          <a:p>
            <a:pPr algn="ctr" fontAlgn="base" latinLnBrk="0">
              <a:lnSpc>
                <a:spcPct val="150000"/>
              </a:lnSpc>
              <a:spcBef>
                <a:spcPts val="1200"/>
              </a:spcBef>
            </a:pPr>
            <a:r>
              <a:rPr lang="ko-KR" altLang="en-US" sz="1200" kern="0" dirty="0">
                <a:latin typeface="+mj-ea"/>
                <a:ea typeface="+mj-ea"/>
              </a:rPr>
              <a:t>국가정보원 </a:t>
            </a:r>
            <a:r>
              <a:rPr lang="en-US" altLang="ko-KR" sz="1200" kern="0" dirty="0">
                <a:latin typeface="+mj-ea"/>
                <a:ea typeface="+mj-ea"/>
                <a:cs typeface="KoPubWorld돋움체 Bold" panose="00000800000000000000" pitchFamily="2" charset="-127"/>
              </a:rPr>
              <a:t>EAL 2</a:t>
            </a:r>
            <a:r>
              <a:rPr lang="en-US" altLang="ko-KR" sz="1200" kern="0" dirty="0">
                <a:latin typeface="+mj-ea"/>
                <a:ea typeface="+mj-ea"/>
              </a:rPr>
              <a:t> </a:t>
            </a:r>
            <a:r>
              <a:rPr lang="ko-KR" altLang="en-US" sz="1200" kern="0" dirty="0">
                <a:latin typeface="+mj-ea"/>
                <a:ea typeface="+mj-ea"/>
              </a:rPr>
              <a:t>규격</a:t>
            </a:r>
            <a:endParaRPr lang="en-US" altLang="ko-KR" sz="1200" kern="0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F06-3148-292D-3EE9-14BFABC63612}"/>
              </a:ext>
            </a:extLst>
          </p:cNvPr>
          <p:cNvSpPr txBox="1"/>
          <p:nvPr/>
        </p:nvSpPr>
        <p:spPr>
          <a:xfrm>
            <a:off x="489682" y="5282595"/>
            <a:ext cx="2222025" cy="104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  <a:spcBef>
                <a:spcPts val="1800"/>
              </a:spcBef>
            </a:pPr>
            <a:r>
              <a:rPr lang="ko-KR" altLang="en-US" sz="1200" kern="0" dirty="0">
                <a:latin typeface="+mj-ea"/>
                <a:ea typeface="+mj-ea"/>
              </a:rPr>
              <a:t>고속 데이터 수집 처리 다양한 인터페이스 드라이버</a:t>
            </a:r>
            <a:endParaRPr lang="en-US" altLang="ko-KR" sz="1200" kern="0" dirty="0">
              <a:latin typeface="+mj-ea"/>
              <a:ea typeface="+mj-ea"/>
              <a:cs typeface="KoPubWorld돋움체 Bold" panose="00000800000000000000" pitchFamily="2" charset="-127"/>
            </a:endParaRPr>
          </a:p>
          <a:p>
            <a:pPr algn="ctr" fontAlgn="base" latinLnBrk="0">
              <a:lnSpc>
                <a:spcPct val="150000"/>
              </a:lnSpc>
              <a:spcBef>
                <a:spcPts val="1200"/>
              </a:spcBef>
            </a:pPr>
            <a:r>
              <a:rPr lang="ko-KR" altLang="en-US" sz="1200" kern="0" dirty="0">
                <a:latin typeface="+mj-ea"/>
                <a:ea typeface="+mj-ea"/>
              </a:rPr>
              <a:t>분산시스템 및 이중화 지원</a:t>
            </a:r>
            <a:endParaRPr lang="en-US" altLang="ko-KR" sz="1200" kern="0" dirty="0">
              <a:latin typeface="+mj-ea"/>
              <a:ea typeface="+mj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E224B90-B5D4-8444-3561-BC9485C15191}"/>
              </a:ext>
            </a:extLst>
          </p:cNvPr>
          <p:cNvCxnSpPr>
            <a:cxnSpLocks/>
          </p:cNvCxnSpPr>
          <p:nvPr/>
        </p:nvCxnSpPr>
        <p:spPr>
          <a:xfrm>
            <a:off x="1600694" y="4143263"/>
            <a:ext cx="0" cy="51435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6AC6816-94D4-93D6-7970-351ACFF5E63D}"/>
              </a:ext>
            </a:extLst>
          </p:cNvPr>
          <p:cNvCxnSpPr>
            <a:cxnSpLocks/>
          </p:cNvCxnSpPr>
          <p:nvPr/>
        </p:nvCxnSpPr>
        <p:spPr>
          <a:xfrm>
            <a:off x="5029414" y="4145039"/>
            <a:ext cx="0" cy="51435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34E5E45-6029-51BD-B5C7-E147DA32583D}"/>
              </a:ext>
            </a:extLst>
          </p:cNvPr>
          <p:cNvCxnSpPr>
            <a:cxnSpLocks/>
          </p:cNvCxnSpPr>
          <p:nvPr/>
        </p:nvCxnSpPr>
        <p:spPr>
          <a:xfrm>
            <a:off x="8335054" y="4144855"/>
            <a:ext cx="0" cy="51435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DF826683-5DBE-F868-53DF-B9901445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0" y="2993792"/>
            <a:ext cx="2204069" cy="1182392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63500" dist="1143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70C27D9-9274-F6F9-29A7-9E9F241F8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2" y="2995384"/>
            <a:ext cx="2031185" cy="11808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63500" dist="114300" dir="2700000" algn="tl" rotWithShape="0">
              <a:prstClr val="black">
                <a:alpha val="26000"/>
              </a:prstClr>
            </a:outerShdw>
          </a:effec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8706DF-D6DD-0A7A-C6B4-690F5CF4A7D4}"/>
              </a:ext>
            </a:extLst>
          </p:cNvPr>
          <p:cNvGrpSpPr/>
          <p:nvPr/>
        </p:nvGrpSpPr>
        <p:grpSpPr>
          <a:xfrm>
            <a:off x="3888011" y="2995568"/>
            <a:ext cx="2282807" cy="1180800"/>
            <a:chOff x="4928507" y="3137974"/>
            <a:chExt cx="2282807" cy="1180800"/>
          </a:xfrm>
          <a:effectLst>
            <a:outerShdw blurRad="63500" dist="114300" dir="2700000" algn="tl" rotWithShape="0">
              <a:prstClr val="black">
                <a:alpha val="26000"/>
              </a:prstClr>
            </a:outerShdw>
          </a:effectLst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2219025-F6F4-4CD9-996D-B1BA1E52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507" y="3137974"/>
              <a:ext cx="1815222" cy="1180800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C3A6F018-5BEF-C8F1-6601-4658A824F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242" t="-1827" r="56614" b="-1738"/>
            <a:stretch/>
          </p:blipFill>
          <p:spPr>
            <a:xfrm>
              <a:off x="6589808" y="3395662"/>
              <a:ext cx="621506" cy="9215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95BD1CC-8F7E-6CA2-A53A-B6012CE6BFB5}"/>
              </a:ext>
            </a:extLst>
          </p:cNvPr>
          <p:cNvGrpSpPr/>
          <p:nvPr/>
        </p:nvGrpSpPr>
        <p:grpSpPr>
          <a:xfrm>
            <a:off x="7774762" y="1473190"/>
            <a:ext cx="1120584" cy="1292398"/>
            <a:chOff x="9115091" y="1728885"/>
            <a:chExt cx="1120584" cy="1292398"/>
          </a:xfrm>
          <a:effectLst>
            <a:outerShdw blurRad="127000" dist="76200" dir="5400000" algn="t" rotWithShape="0">
              <a:prstClr val="black">
                <a:alpha val="33000"/>
              </a:prstClr>
            </a:outerShd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69B8AD-CA91-9DC4-4DCD-70C79E653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091" y="1728885"/>
              <a:ext cx="1120584" cy="1292398"/>
            </a:xfrm>
            <a:custGeom>
              <a:avLst/>
              <a:gdLst>
                <a:gd name="T0" fmla="*/ 0 w 1937"/>
                <a:gd name="T1" fmla="*/ 558 h 2234"/>
                <a:gd name="T2" fmla="*/ 969 w 1937"/>
                <a:gd name="T3" fmla="*/ 0 h 2234"/>
                <a:gd name="T4" fmla="*/ 1937 w 1937"/>
                <a:gd name="T5" fmla="*/ 558 h 2234"/>
                <a:gd name="T6" fmla="*/ 1937 w 1937"/>
                <a:gd name="T7" fmla="*/ 1675 h 2234"/>
                <a:gd name="T8" fmla="*/ 969 w 1937"/>
                <a:gd name="T9" fmla="*/ 2234 h 2234"/>
                <a:gd name="T10" fmla="*/ 0 w 1937"/>
                <a:gd name="T11" fmla="*/ 1675 h 2234"/>
                <a:gd name="T12" fmla="*/ 0 w 1937"/>
                <a:gd name="T13" fmla="*/ 558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7" h="2234">
                  <a:moveTo>
                    <a:pt x="0" y="558"/>
                  </a:moveTo>
                  <a:lnTo>
                    <a:pt x="969" y="0"/>
                  </a:lnTo>
                  <a:lnTo>
                    <a:pt x="1937" y="558"/>
                  </a:lnTo>
                  <a:lnTo>
                    <a:pt x="1937" y="1675"/>
                  </a:lnTo>
                  <a:lnTo>
                    <a:pt x="969" y="2234"/>
                  </a:lnTo>
                  <a:lnTo>
                    <a:pt x="0" y="1675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088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1" spc="-47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B06D2E9-D654-13B4-7ACA-5F5199F0F665}"/>
                </a:ext>
              </a:extLst>
            </p:cNvPr>
            <p:cNvSpPr/>
            <p:nvPr/>
          </p:nvSpPr>
          <p:spPr bwMode="auto">
            <a:xfrm>
              <a:off x="9153630" y="2495792"/>
              <a:ext cx="1043506" cy="221599"/>
            </a:xfrm>
            <a:prstGeom prst="rect">
              <a:avLst/>
            </a:prstGeom>
            <a:noFill/>
            <a:ln w="15875">
              <a:noFill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kumimoji="1" lang="en-US" altLang="ko-KR" sz="1600" kern="0" dirty="0" err="1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SecureNet</a:t>
              </a:r>
              <a:endParaRPr kumimoji="1" lang="en-US" altLang="ko-KR" sz="1600" kern="0" dirty="0">
                <a:solidFill>
                  <a:schemeClr val="bg1"/>
                </a:solidFill>
                <a:effectLst>
                  <a:outerShdw blurRad="190500" sx="102000" sy="102000" algn="ctr" rotWithShape="0">
                    <a:prstClr val="black">
                      <a:alpha val="51000"/>
                    </a:prstClr>
                  </a:outerShdw>
                </a:effectLst>
                <a:latin typeface="a고딕17" panose="02020600000000000000" pitchFamily="18" charset="-127"/>
                <a:ea typeface="a고딕17" panose="02020600000000000000" pitchFamily="18" charset="-127"/>
                <a:cs typeface="KoPubWorld돋움체 Bold" panose="00000800000000000000" pitchFamily="2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A82140DF-D593-64C3-EA50-2A9FEE96F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15253" y="1955637"/>
              <a:ext cx="365982" cy="456718"/>
            </a:xfrm>
            <a:prstGeom prst="rect">
              <a:avLst/>
            </a:prstGeom>
            <a:effectLst>
              <a:outerShdw blurRad="139700" sx="102000" sy="102000" algn="ctr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C8D8A5E-FA1F-D529-02A2-85D8726E5CC5}"/>
              </a:ext>
            </a:extLst>
          </p:cNvPr>
          <p:cNvGrpSpPr/>
          <p:nvPr/>
        </p:nvGrpSpPr>
        <p:grpSpPr>
          <a:xfrm>
            <a:off x="1040405" y="1471598"/>
            <a:ext cx="1120578" cy="1292396"/>
            <a:chOff x="2061001" y="1728885"/>
            <a:chExt cx="1120578" cy="1292396"/>
          </a:xfrm>
          <a:effectLst>
            <a:outerShdw blurRad="127000" dist="76200" dir="5400000" algn="t" rotWithShape="0">
              <a:prstClr val="black">
                <a:alpha val="33000"/>
              </a:prstClr>
            </a:outerShdw>
          </a:effectLst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9E8C738-9892-A251-46E5-D4101C1A1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001" y="1728885"/>
              <a:ext cx="1120578" cy="1292396"/>
            </a:xfrm>
            <a:custGeom>
              <a:avLst/>
              <a:gdLst>
                <a:gd name="T0" fmla="*/ 0 w 1937"/>
                <a:gd name="T1" fmla="*/ 558 h 2234"/>
                <a:gd name="T2" fmla="*/ 969 w 1937"/>
                <a:gd name="T3" fmla="*/ 0 h 2234"/>
                <a:gd name="T4" fmla="*/ 1937 w 1937"/>
                <a:gd name="T5" fmla="*/ 558 h 2234"/>
                <a:gd name="T6" fmla="*/ 1937 w 1937"/>
                <a:gd name="T7" fmla="*/ 1675 h 2234"/>
                <a:gd name="T8" fmla="*/ 969 w 1937"/>
                <a:gd name="T9" fmla="*/ 2234 h 2234"/>
                <a:gd name="T10" fmla="*/ 0 w 1937"/>
                <a:gd name="T11" fmla="*/ 1675 h 2234"/>
                <a:gd name="T12" fmla="*/ 0 w 1937"/>
                <a:gd name="T13" fmla="*/ 558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7" h="2234">
                  <a:moveTo>
                    <a:pt x="0" y="558"/>
                  </a:moveTo>
                  <a:lnTo>
                    <a:pt x="969" y="0"/>
                  </a:lnTo>
                  <a:lnTo>
                    <a:pt x="1937" y="558"/>
                  </a:lnTo>
                  <a:lnTo>
                    <a:pt x="1937" y="1675"/>
                  </a:lnTo>
                  <a:lnTo>
                    <a:pt x="969" y="2234"/>
                  </a:lnTo>
                  <a:lnTo>
                    <a:pt x="0" y="1675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083B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1" spc="-47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AA94D22-83E3-5C70-61A2-F3A8A67A0008}"/>
                </a:ext>
              </a:extLst>
            </p:cNvPr>
            <p:cNvSpPr/>
            <p:nvPr/>
          </p:nvSpPr>
          <p:spPr bwMode="auto">
            <a:xfrm>
              <a:off x="2099537" y="2495792"/>
              <a:ext cx="1043506" cy="221599"/>
            </a:xfrm>
            <a:prstGeom prst="rect">
              <a:avLst/>
            </a:prstGeom>
            <a:noFill/>
            <a:ln w="15875">
              <a:noFill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kumimoji="1" lang="en-US" altLang="ko-KR" sz="1600" kern="0" dirty="0" err="1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DataMon</a:t>
              </a:r>
              <a:endParaRPr kumimoji="1" lang="en-US" altLang="ko-KR" sz="1600" kern="0" dirty="0">
                <a:solidFill>
                  <a:schemeClr val="bg1"/>
                </a:solidFill>
                <a:effectLst>
                  <a:outerShdw blurRad="190500" sx="102000" sy="102000" algn="ctr" rotWithShape="0">
                    <a:prstClr val="black">
                      <a:alpha val="51000"/>
                    </a:prstClr>
                  </a:outerShdw>
                </a:effectLst>
                <a:latin typeface="a고딕17" panose="02020600000000000000" pitchFamily="18" charset="-127"/>
                <a:ea typeface="a고딕17" panose="02020600000000000000" pitchFamily="18" charset="-127"/>
                <a:cs typeface="KoPubWorld돋움체 Bold" panose="00000800000000000000" pitchFamily="2" charset="-127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F94AEF02-E37C-59B1-1260-DEC4571B2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2273" y="1970347"/>
              <a:ext cx="498036" cy="428540"/>
            </a:xfrm>
            <a:prstGeom prst="rect">
              <a:avLst/>
            </a:prstGeom>
            <a:effectLst>
              <a:outerShdw blurRad="139700" sx="102000" sy="102000" algn="ctr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43794E7-D94F-40F7-AAE2-797B3B6CEA19}"/>
              </a:ext>
            </a:extLst>
          </p:cNvPr>
          <p:cNvGrpSpPr/>
          <p:nvPr/>
        </p:nvGrpSpPr>
        <p:grpSpPr>
          <a:xfrm>
            <a:off x="4469122" y="1473374"/>
            <a:ext cx="1120584" cy="1292398"/>
            <a:chOff x="5585818" y="1728885"/>
            <a:chExt cx="1120584" cy="1292398"/>
          </a:xfrm>
          <a:effectLst>
            <a:outerShdw blurRad="127000" dist="76200" dir="5400000" algn="t" rotWithShape="0">
              <a:prstClr val="black">
                <a:alpha val="33000"/>
              </a:prstClr>
            </a:outerShd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426DFAA-1C56-ECF6-CC58-BF668093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818" y="1728885"/>
              <a:ext cx="1120584" cy="1292398"/>
            </a:xfrm>
            <a:custGeom>
              <a:avLst/>
              <a:gdLst>
                <a:gd name="T0" fmla="*/ 0 w 1937"/>
                <a:gd name="T1" fmla="*/ 558 h 2234"/>
                <a:gd name="T2" fmla="*/ 969 w 1937"/>
                <a:gd name="T3" fmla="*/ 0 h 2234"/>
                <a:gd name="T4" fmla="*/ 1937 w 1937"/>
                <a:gd name="T5" fmla="*/ 558 h 2234"/>
                <a:gd name="T6" fmla="*/ 1937 w 1937"/>
                <a:gd name="T7" fmla="*/ 1675 h 2234"/>
                <a:gd name="T8" fmla="*/ 969 w 1937"/>
                <a:gd name="T9" fmla="*/ 2234 h 2234"/>
                <a:gd name="T10" fmla="*/ 0 w 1937"/>
                <a:gd name="T11" fmla="*/ 1675 h 2234"/>
                <a:gd name="T12" fmla="*/ 0 w 1937"/>
                <a:gd name="T13" fmla="*/ 558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7" h="2234">
                  <a:moveTo>
                    <a:pt x="0" y="558"/>
                  </a:moveTo>
                  <a:lnTo>
                    <a:pt x="969" y="0"/>
                  </a:lnTo>
                  <a:lnTo>
                    <a:pt x="1937" y="558"/>
                  </a:lnTo>
                  <a:lnTo>
                    <a:pt x="1937" y="1675"/>
                  </a:lnTo>
                  <a:lnTo>
                    <a:pt x="969" y="2234"/>
                  </a:lnTo>
                  <a:lnTo>
                    <a:pt x="0" y="1675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088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1" spc="-47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08F3246-65DC-1C4C-4324-F71AA501E843}"/>
                </a:ext>
              </a:extLst>
            </p:cNvPr>
            <p:cNvSpPr/>
            <p:nvPr/>
          </p:nvSpPr>
          <p:spPr bwMode="auto">
            <a:xfrm>
              <a:off x="5624357" y="2409614"/>
              <a:ext cx="1043506" cy="393954"/>
            </a:xfrm>
            <a:prstGeom prst="rect">
              <a:avLst/>
            </a:prstGeom>
            <a:noFill/>
            <a:ln w="15875">
              <a:noFill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kumimoji="1" lang="en-US" altLang="ko-KR" sz="1600" kern="0" dirty="0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OPC</a:t>
              </a:r>
              <a:r>
                <a:rPr kumimoji="1" lang="ko-KR" altLang="en-US" sz="1600" kern="0" dirty="0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 </a:t>
              </a:r>
              <a:r>
                <a:rPr kumimoji="1" lang="en-US" altLang="ko-KR" sz="1600" kern="0" dirty="0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UA</a:t>
              </a:r>
              <a:r>
                <a:rPr kumimoji="1" lang="ko-KR" altLang="en-US" sz="1600" kern="0" dirty="0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 </a:t>
              </a:r>
              <a:r>
                <a:rPr kumimoji="1" lang="en-US" altLang="ko-KR" sz="1600" kern="0" dirty="0">
                  <a:solidFill>
                    <a:schemeClr val="bg1"/>
                  </a:solidFill>
                  <a:effectLst>
                    <a:outerShdw blurRad="190500" sx="102000" sy="102000" algn="ctr" rotWithShape="0">
                      <a:prstClr val="black">
                        <a:alpha val="51000"/>
                      </a:prstClr>
                    </a:outerShdw>
                  </a:effectLst>
                  <a:latin typeface="a고딕17" panose="02020600000000000000" pitchFamily="18" charset="-127"/>
                  <a:ea typeface="a고딕17" panose="02020600000000000000" pitchFamily="18" charset="-127"/>
                  <a:cs typeface="KoPubWorld돋움체 Bold" panose="00000800000000000000" pitchFamily="2" charset="-127"/>
                </a:rPr>
                <a:t>Server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A9AAF70-502C-26CC-DD9A-7B2105AC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66060" y="1945507"/>
              <a:ext cx="398200" cy="390826"/>
            </a:xfrm>
            <a:prstGeom prst="rect">
              <a:avLst/>
            </a:prstGeom>
            <a:effectLst>
              <a:outerShdw blurRad="139700" sx="102000" sy="102000" algn="ctr" rotWithShape="0">
                <a:prstClr val="black">
                  <a:alpha val="42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2466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국제 산업표준 통신 인터페이스 </a:t>
            </a:r>
            <a:r>
              <a:rPr lang="en-US" altLang="ko-KR" dirty="0"/>
              <a:t>- OPC UA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7CEDC-8F96-7E4C-1A61-04CDE2E16C94}"/>
              </a:ext>
            </a:extLst>
          </p:cNvPr>
          <p:cNvSpPr txBox="1"/>
          <p:nvPr/>
        </p:nvSpPr>
        <p:spPr>
          <a:xfrm>
            <a:off x="6973856" y="4282352"/>
            <a:ext cx="2669377" cy="728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OPC UA </a:t>
            </a:r>
            <a:r>
              <a:rPr lang="ko-KR" altLang="en-US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국제인증 취득</a:t>
            </a:r>
            <a:r>
              <a:rPr lang="en-US" altLang="ko-KR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(2022. 4. 26)</a:t>
            </a:r>
          </a:p>
          <a:p>
            <a:pPr marL="171450" marR="0" indent="-17145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인증기관</a:t>
            </a:r>
            <a:r>
              <a:rPr lang="en-US" altLang="ko-KR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:</a:t>
            </a:r>
            <a:r>
              <a:rPr lang="ko-KR" altLang="en-US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 </a:t>
            </a:r>
            <a:r>
              <a:rPr lang="en-US" altLang="ko-KR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OPC Foundation</a:t>
            </a:r>
            <a:endParaRPr lang="en-US" altLang="ko-KR" sz="11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marR="0" indent="-17145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국내 유일 </a:t>
            </a:r>
            <a:r>
              <a:rPr lang="en-US" altLang="ko-KR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OPC UA </a:t>
            </a:r>
            <a:r>
              <a:rPr lang="ko-KR" altLang="en-US" sz="11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인증 제품</a:t>
            </a:r>
            <a:endParaRPr lang="en-US" altLang="ko-KR" sz="1100" b="1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1A626B-EB0D-779C-EB09-39BC9EEA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707" y="758749"/>
            <a:ext cx="2535676" cy="1894470"/>
          </a:xfrm>
          <a:prstGeom prst="rect">
            <a:avLst/>
          </a:prstGeom>
        </p:spPr>
      </p:pic>
      <p:sp>
        <p:nvSpPr>
          <p:cNvPr id="63" name="직사각형 62">
            <a:extLst>
              <a:ext uri="{FF2B5EF4-FFF2-40B4-BE49-F238E27FC236}">
                <a16:creationId xmlns:a16="http://schemas.microsoft.com/office/drawing/2014/main" id="{4301C28A-7B46-7E0D-1B9A-2DADEDA854BB}"/>
              </a:ext>
            </a:extLst>
          </p:cNvPr>
          <p:cNvSpPr/>
          <p:nvPr/>
        </p:nvSpPr>
        <p:spPr>
          <a:xfrm>
            <a:off x="329617" y="708099"/>
            <a:ext cx="3199556" cy="920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DCS, PLC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및 각종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계전장치로부터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데이터를 실시간 수집하여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OPC UA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표준으로 변환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7BDB6F-F49C-C5D5-CF1B-DEDE8B5E6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81" y="1349953"/>
            <a:ext cx="2026633" cy="1276661"/>
          </a:xfrm>
          <a:prstGeom prst="rect">
            <a:avLst/>
          </a:prstGeom>
        </p:spPr>
      </p:pic>
      <p:pic>
        <p:nvPicPr>
          <p:cNvPr id="69" name="Picture 4" descr="logo">
            <a:extLst>
              <a:ext uri="{FF2B5EF4-FFF2-40B4-BE49-F238E27FC236}">
                <a16:creationId xmlns:a16="http://schemas.microsoft.com/office/drawing/2014/main" id="{4C68DDD2-2170-CB61-4170-0A321F0FC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81" y="797665"/>
            <a:ext cx="1149744" cy="4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직사각형 82">
            <a:extLst>
              <a:ext uri="{FF2B5EF4-FFF2-40B4-BE49-F238E27FC236}">
                <a16:creationId xmlns:a16="http://schemas.microsoft.com/office/drawing/2014/main" id="{5925CADA-DD28-D6B6-76DA-94D3757A4C0A}"/>
              </a:ext>
            </a:extLst>
          </p:cNvPr>
          <p:cNvSpPr/>
          <p:nvPr/>
        </p:nvSpPr>
        <p:spPr>
          <a:xfrm>
            <a:off x="329617" y="1740683"/>
            <a:ext cx="5708449" cy="4833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53266">
              <a:lnSpc>
                <a:spcPct val="15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Standard</a:t>
            </a:r>
            <a:r>
              <a:rPr lang="ko-KR" altLang="en-US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Driver</a:t>
            </a:r>
            <a:b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OPC UA/DA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MODBUS TCP/RTU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FENET(LS), </a:t>
            </a:r>
            <a:r>
              <a:rPr lang="en-US" altLang="ko-K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Melsec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미쓰비시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), Omron,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Cimon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등 각종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PLC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</a:t>
            </a:r>
            <a:r>
              <a:rPr lang="en-US" altLang="ko-K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FanucCNC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MelCNC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, Mazak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기타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71450" indent="-171450" defTabSz="653266">
              <a:lnSpc>
                <a:spcPct val="15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Custom Driver</a:t>
            </a:r>
            <a:b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각종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custom driver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장치 지원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71450" indent="-171450" defTabSz="653266">
              <a:lnSpc>
                <a:spcPct val="15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Data Acquisition Performance</a:t>
            </a:r>
            <a:b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Up to 2ms sampling possible</a:t>
            </a:r>
          </a:p>
          <a:p>
            <a:pPr marL="171450" indent="-171450" defTabSz="653266">
              <a:lnSpc>
                <a:spcPct val="15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 Security</a:t>
            </a:r>
            <a:b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Policy {None, Basic128Rsa15, Basic256, Basic256Sha256}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Mode {None, Sign, Sign &amp; Encrypt}</a:t>
            </a:r>
          </a:p>
          <a:p>
            <a:pPr marL="171450" indent="-171450" defTabSz="653266">
              <a:lnSpc>
                <a:spcPct val="15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Authentication</a:t>
            </a:r>
            <a:b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Type {Anonymous, User Name, Certificate}</a:t>
            </a:r>
          </a:p>
          <a:p>
            <a:pPr marL="171450" indent="-171450" defTabSz="653266">
              <a:lnSpc>
                <a:spcPct val="15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solidFill>
                  <a:srgbClr val="3333FF"/>
                </a:solidFill>
                <a:latin typeface="+mn-ea"/>
                <a:cs typeface="Arial" panose="020B0604020202020204" pitchFamily="34" charset="0"/>
              </a:rPr>
              <a:t>Certificate Generation</a:t>
            </a:r>
            <a:b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RSA Key Size {512, 1024, 2048. 3072}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Digest Mode {SHA1, SHA256, SHA512}</a:t>
            </a:r>
            <a:b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- Private Key Encryption Algorithm {Not Encrypted, AES128CBC, AES256CBC}</a:t>
            </a:r>
          </a:p>
        </p:txBody>
      </p:sp>
      <p:pic>
        <p:nvPicPr>
          <p:cNvPr id="93" name="그림 92">
            <a:extLst>
              <a:ext uri="{FF2B5EF4-FFF2-40B4-BE49-F238E27FC236}">
                <a16:creationId xmlns:a16="http://schemas.microsoft.com/office/drawing/2014/main" id="{03ACFC18-4278-75A3-330B-A1BA07DFF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876" y="2759364"/>
            <a:ext cx="984705" cy="1477058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E5FAE138-966B-71B2-156A-53E9155A8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098" y="3005540"/>
            <a:ext cx="984705" cy="9847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1029BD1-94BA-6B7A-2ACA-3D0708E5C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707" y="5163410"/>
            <a:ext cx="2535676" cy="15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D7FD7C-7D63-4F8E-B75A-D6CFAF05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국제 산업표준 통신 인터페이스 </a:t>
            </a:r>
            <a:r>
              <a:rPr lang="en-US" altLang="ko-KR" dirty="0"/>
              <a:t>– AAS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3F81A9-E0AE-095F-C71E-19F29E85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719119"/>
            <a:ext cx="4265508" cy="2272532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266A9-CEED-E644-65DB-E2B717116400}"/>
              </a:ext>
            </a:extLst>
          </p:cNvPr>
          <p:cNvSpPr txBox="1"/>
          <p:nvPr/>
        </p:nvSpPr>
        <p:spPr>
          <a:xfrm>
            <a:off x="1335684" y="3025753"/>
            <a:ext cx="176202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AASX</a:t>
            </a:r>
            <a:r>
              <a:rPr lang="ko-KR" altLang="en-US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Package</a:t>
            </a:r>
            <a:r>
              <a:rPr lang="ko-KR" altLang="en-US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Explorer</a:t>
            </a:r>
            <a:endParaRPr lang="ko-KR" altLang="en-US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8F8D27-CF4F-6BB5-444A-C27618D9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28" y="721497"/>
            <a:ext cx="3690770" cy="230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F1481-A75B-599B-58D1-A3EEBD4B90E0}"/>
              </a:ext>
            </a:extLst>
          </p:cNvPr>
          <p:cNvSpPr txBox="1"/>
          <p:nvPr/>
        </p:nvSpPr>
        <p:spPr>
          <a:xfrm>
            <a:off x="6858661" y="3040976"/>
            <a:ext cx="180530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AAS Node Model(XML) </a:t>
            </a:r>
            <a:endParaRPr lang="ko-KR" altLang="en-US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B0E72A-1C2F-07B8-685A-36AB645FC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3717032"/>
            <a:ext cx="4265508" cy="270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264F2-2DDD-4F06-C537-22F1B1EEAA45}"/>
              </a:ext>
            </a:extLst>
          </p:cNvPr>
          <p:cNvSpPr txBox="1"/>
          <p:nvPr/>
        </p:nvSpPr>
        <p:spPr>
          <a:xfrm>
            <a:off x="1634645" y="6450845"/>
            <a:ext cx="116410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AAS </a:t>
            </a:r>
            <a:r>
              <a:rPr lang="ko-KR" altLang="en-US" sz="1100" b="1" dirty="0">
                <a:solidFill>
                  <a:schemeClr val="accent5">
                    <a:lumMod val="75000"/>
                  </a:schemeClr>
                </a:solidFill>
              </a:rPr>
              <a:t>구축 결과</a:t>
            </a:r>
          </a:p>
        </p:txBody>
      </p:sp>
      <p:sp>
        <p:nvSpPr>
          <p:cNvPr id="9" name="오른쪽 화살표 124">
            <a:extLst>
              <a:ext uri="{FF2B5EF4-FFF2-40B4-BE49-F238E27FC236}">
                <a16:creationId xmlns:a16="http://schemas.microsoft.com/office/drawing/2014/main" id="{DF76D085-B127-ABBD-7CD4-12D500BB96E5}"/>
              </a:ext>
            </a:extLst>
          </p:cNvPr>
          <p:cNvSpPr/>
          <p:nvPr/>
        </p:nvSpPr>
        <p:spPr bwMode="auto">
          <a:xfrm>
            <a:off x="4936222" y="1697587"/>
            <a:ext cx="612451" cy="38100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73CB32D-9A89-CE83-CC89-7AEDAC780BB5}"/>
              </a:ext>
            </a:extLst>
          </p:cNvPr>
          <p:cNvSpPr/>
          <p:nvPr/>
        </p:nvSpPr>
        <p:spPr bwMode="auto">
          <a:xfrm>
            <a:off x="488504" y="4117789"/>
            <a:ext cx="576064" cy="304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Node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Model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AFE57D8-9955-6DCB-89EC-276F219C9721}"/>
              </a:ext>
            </a:extLst>
          </p:cNvPr>
          <p:cNvSpPr/>
          <p:nvPr/>
        </p:nvSpPr>
        <p:spPr bwMode="auto">
          <a:xfrm>
            <a:off x="2072680" y="5415655"/>
            <a:ext cx="792088" cy="216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Data(Values)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A2B0015-0F25-D666-5B60-738CC3903D01}"/>
              </a:ext>
            </a:extLst>
          </p:cNvPr>
          <p:cNvSpPr/>
          <p:nvPr/>
        </p:nvSpPr>
        <p:spPr bwMode="auto">
          <a:xfrm>
            <a:off x="3952626" y="4797152"/>
            <a:ext cx="521774" cy="216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00" b="1">
                <a:latin typeface="맑은 고딕" pitchFamily="50" charset="-127"/>
                <a:ea typeface="맑은 고딕" pitchFamily="50" charset="-127"/>
              </a:rPr>
              <a:t>속성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FB37D1B-5CAC-A31B-64D7-D63703E5576B}"/>
              </a:ext>
            </a:extLst>
          </p:cNvPr>
          <p:cNvSpPr/>
          <p:nvPr/>
        </p:nvSpPr>
        <p:spPr bwMode="auto">
          <a:xfrm>
            <a:off x="7907724" y="1372569"/>
            <a:ext cx="936104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OPC UA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Node Model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AE0FEE0-F4B2-F7F4-0AB3-BFED7529F236}"/>
              </a:ext>
            </a:extLst>
          </p:cNvPr>
          <p:cNvSpPr/>
          <p:nvPr/>
        </p:nvSpPr>
        <p:spPr bwMode="auto">
          <a:xfrm>
            <a:off x="2108684" y="2123003"/>
            <a:ext cx="720080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AAS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작성 도구</a:t>
            </a:r>
            <a:endParaRPr kumimoji="0" lang="en-US" alt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B085AD-8247-2B23-F291-812D1A936B22}"/>
              </a:ext>
            </a:extLst>
          </p:cNvPr>
          <p:cNvSpPr txBox="1"/>
          <p:nvPr/>
        </p:nvSpPr>
        <p:spPr>
          <a:xfrm>
            <a:off x="4736976" y="2142782"/>
            <a:ext cx="9525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Export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to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OPC UA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Node Model</a:t>
            </a:r>
            <a:endParaRPr lang="ko-KR" alt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D601E5B-7E5C-BE66-706B-B1534D29A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927" y="4101943"/>
            <a:ext cx="3690770" cy="2324970"/>
          </a:xfrm>
          <a:prstGeom prst="rect">
            <a:avLst/>
          </a:prstGeom>
        </p:spPr>
      </p:pic>
      <p:sp>
        <p:nvSpPr>
          <p:cNvPr id="17" name="오른쪽 화살표 124">
            <a:extLst>
              <a:ext uri="{FF2B5EF4-FFF2-40B4-BE49-F238E27FC236}">
                <a16:creationId xmlns:a16="http://schemas.microsoft.com/office/drawing/2014/main" id="{864BEFF1-CED0-898F-31B9-27B89B765A39}"/>
              </a:ext>
            </a:extLst>
          </p:cNvPr>
          <p:cNvSpPr/>
          <p:nvPr/>
        </p:nvSpPr>
        <p:spPr bwMode="auto">
          <a:xfrm rot="5400000">
            <a:off x="7454267" y="3509899"/>
            <a:ext cx="614087" cy="38100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7E4F1-36B7-D9D4-209F-97CD9270B3B4}"/>
              </a:ext>
            </a:extLst>
          </p:cNvPr>
          <p:cNvSpPr txBox="1"/>
          <p:nvPr/>
        </p:nvSpPr>
        <p:spPr>
          <a:xfrm>
            <a:off x="8017792" y="3382307"/>
            <a:ext cx="12923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Load</a:t>
            </a:r>
            <a:r>
              <a:rPr lang="ko-KR" altLang="en-US" sz="1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Node</a:t>
            </a:r>
            <a:r>
              <a:rPr lang="ko-KR" altLang="en-US" sz="1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Model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&amp;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</a:rPr>
              <a:t>Tag Mapping</a:t>
            </a:r>
            <a:endParaRPr lang="ko-KR" alt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7E01E-2691-EEA0-958A-5620B67934D3}"/>
              </a:ext>
            </a:extLst>
          </p:cNvPr>
          <p:cNvSpPr txBox="1"/>
          <p:nvPr/>
        </p:nvSpPr>
        <p:spPr>
          <a:xfrm>
            <a:off x="7139992" y="6450845"/>
            <a:ext cx="124264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OPC</a:t>
            </a:r>
            <a:r>
              <a:rPr lang="ko-KR" altLang="en-US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UA</a:t>
            </a:r>
            <a:r>
              <a:rPr lang="ko-KR" altLang="en-US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1100" b="1" dirty="0">
                <a:solidFill>
                  <a:schemeClr val="accent5">
                    <a:lumMod val="75000"/>
                  </a:schemeClr>
                </a:solidFill>
              </a:rPr>
              <a:t>Server </a:t>
            </a:r>
            <a:endParaRPr lang="ko-KR" altLang="en-US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2EAEE9E-5F44-D4A3-0925-68738522BBB4}"/>
              </a:ext>
            </a:extLst>
          </p:cNvPr>
          <p:cNvSpPr/>
          <p:nvPr/>
        </p:nvSpPr>
        <p:spPr bwMode="auto">
          <a:xfrm>
            <a:off x="7935691" y="5898819"/>
            <a:ext cx="936104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현장 데이터 및 </a:t>
            </a: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정보 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AAS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적용</a:t>
            </a:r>
            <a:endParaRPr kumimoji="0" lang="en-US" alt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화살표: 왼쪽/오른쪽 20">
            <a:extLst>
              <a:ext uri="{FF2B5EF4-FFF2-40B4-BE49-F238E27FC236}">
                <a16:creationId xmlns:a16="http://schemas.microsoft.com/office/drawing/2014/main" id="{10DE33CF-01BB-1197-9F2D-B01DC534336D}"/>
              </a:ext>
            </a:extLst>
          </p:cNvPr>
          <p:cNvSpPr/>
          <p:nvPr/>
        </p:nvSpPr>
        <p:spPr bwMode="auto">
          <a:xfrm>
            <a:off x="4936222" y="5034655"/>
            <a:ext cx="690861" cy="3810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FE388-E432-01D9-A451-D30D6BEF905A}"/>
              </a:ext>
            </a:extLst>
          </p:cNvPr>
          <p:cNvSpPr txBox="1"/>
          <p:nvPr/>
        </p:nvSpPr>
        <p:spPr>
          <a:xfrm>
            <a:off x="4863614" y="5431624"/>
            <a:ext cx="8258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solidFill>
                  <a:schemeClr val="accent2">
                    <a:lumMod val="75000"/>
                  </a:schemeClr>
                </a:solidFill>
              </a:rPr>
              <a:t>표준</a:t>
            </a:r>
            <a:endParaRPr lang="en-US" altLang="ko-KR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000" b="1" dirty="0">
                <a:solidFill>
                  <a:schemeClr val="accent2">
                    <a:lumMod val="75000"/>
                  </a:schemeClr>
                </a:solidFill>
              </a:rPr>
              <a:t>인터페이스</a:t>
            </a:r>
          </a:p>
        </p:txBody>
      </p:sp>
    </p:spTree>
    <p:extLst>
      <p:ext uri="{BB962C8B-B14F-4D97-AF65-F5344CB8AC3E}">
        <p14:creationId xmlns:p14="http://schemas.microsoft.com/office/powerpoint/2010/main" val="588308701"/>
      </p:ext>
    </p:extLst>
  </p:cSld>
  <p:clrMapOvr>
    <a:masterClrMapping/>
  </p:clrMapOvr>
</p:sld>
</file>

<file path=ppt/theme/theme1.xml><?xml version="1.0" encoding="utf-8"?>
<a:theme xmlns:a="http://schemas.openxmlformats.org/drawingml/2006/main" name="iP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KINe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v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ev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v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v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v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v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avinSoftW.potx" id="{A1EBA36E-EE49-4227-9B8D-3C97795C12D3}" vid="{8E061972-AA8C-4ABC-82D2-A07400F7D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DavinSoftW</Template>
  <TotalTime>2108</TotalTime>
  <Words>374</Words>
  <Application>Microsoft Office PowerPoint</Application>
  <PresentationFormat>A4 용지(210x297mm)</PresentationFormat>
  <Paragraphs>72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a고딕17</vt:lpstr>
      <vt:lpstr>a고딕19</vt:lpstr>
      <vt:lpstr>KoPubWorld돋움체 Bold</vt:lpstr>
      <vt:lpstr>굴림</vt:lpstr>
      <vt:lpstr>맑은 고딕</vt:lpstr>
      <vt:lpstr>Arial</vt:lpstr>
      <vt:lpstr>Segoe UI Black</vt:lpstr>
      <vt:lpstr>Wingdings</vt:lpstr>
      <vt:lpstr>iPOS</vt:lpstr>
      <vt:lpstr>PowerPoint 프레젠테이션</vt:lpstr>
      <vt:lpstr>회사소개 - 개발 제품군</vt:lpstr>
      <vt:lpstr>국제 산업표준 통신 인터페이스 - OPC UA</vt:lpstr>
      <vt:lpstr>국제 산업표준 통신 인터페이스 – AAS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gnict gnict3</cp:lastModifiedBy>
  <cp:revision>137</cp:revision>
  <cp:lastPrinted>2021-05-07T23:40:24Z</cp:lastPrinted>
  <dcterms:created xsi:type="dcterms:W3CDTF">2019-08-05T09:27:10Z</dcterms:created>
  <dcterms:modified xsi:type="dcterms:W3CDTF">2023-10-27T06:25:55Z</dcterms:modified>
</cp:coreProperties>
</file>