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0" r:id="rId3"/>
    <p:sldId id="414" r:id="rId4"/>
    <p:sldId id="418" r:id="rId5"/>
    <p:sldId id="389" r:id="rId6"/>
    <p:sldId id="443" r:id="rId7"/>
    <p:sldId id="455" r:id="rId8"/>
    <p:sldId id="444" r:id="rId9"/>
    <p:sldId id="456" r:id="rId10"/>
    <p:sldId id="457" r:id="rId11"/>
    <p:sldId id="445" r:id="rId12"/>
    <p:sldId id="458" r:id="rId13"/>
    <p:sldId id="459" r:id="rId14"/>
    <p:sldId id="460" r:id="rId15"/>
    <p:sldId id="420" r:id="rId16"/>
  </p:sldIdLst>
  <p:sldSz cx="9144000" cy="6858000" type="screen4x3"/>
  <p:notesSz cx="6858000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5" autoAdjust="0"/>
    <p:restoredTop sz="98152" autoAdjust="0"/>
  </p:normalViewPr>
  <p:slideViewPr>
    <p:cSldViewPr>
      <p:cViewPr varScale="1">
        <p:scale>
          <a:sx n="111" d="100"/>
          <a:sy n="111" d="100"/>
        </p:scale>
        <p:origin x="19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2"/>
          </a:xfrm>
          <a:prstGeom prst="rect">
            <a:avLst/>
          </a:prstGeom>
        </p:spPr>
        <p:txBody>
          <a:bodyPr vert="horz" lIns="95599" tIns="47800" rIns="95599" bIns="47800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2"/>
          </a:xfrm>
          <a:prstGeom prst="rect">
            <a:avLst/>
          </a:prstGeom>
        </p:spPr>
        <p:txBody>
          <a:bodyPr vert="horz" lIns="95599" tIns="47800" rIns="95599" bIns="47800" rtlCol="0"/>
          <a:lstStyle>
            <a:lvl1pPr algn="r">
              <a:defRPr sz="1300"/>
            </a:lvl1pPr>
          </a:lstStyle>
          <a:p>
            <a:fld id="{CC3EE9AD-CC07-46AA-A727-7D417849035A}" type="datetimeFigureOut">
              <a:rPr lang="ko-KR" altLang="en-US" smtClean="0"/>
              <a:t>2021-09-15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3712"/>
          </a:xfrm>
          <a:prstGeom prst="rect">
            <a:avLst/>
          </a:prstGeom>
        </p:spPr>
        <p:txBody>
          <a:bodyPr vert="horz" lIns="95599" tIns="47800" rIns="95599" bIns="47800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3712"/>
          </a:xfrm>
          <a:prstGeom prst="rect">
            <a:avLst/>
          </a:prstGeom>
        </p:spPr>
        <p:txBody>
          <a:bodyPr vert="horz" lIns="95599" tIns="47800" rIns="95599" bIns="47800" rtlCol="0" anchor="b"/>
          <a:lstStyle>
            <a:lvl1pPr algn="r">
              <a:defRPr sz="1300"/>
            </a:lvl1pPr>
          </a:lstStyle>
          <a:p>
            <a:fld id="{AAA1FB5B-C2B8-4A9A-9599-A68CD61B9F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9078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2"/>
          </a:xfrm>
          <a:prstGeom prst="rect">
            <a:avLst/>
          </a:prstGeom>
        </p:spPr>
        <p:txBody>
          <a:bodyPr vert="horz" lIns="95599" tIns="47800" rIns="95599" bIns="47800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2"/>
          </a:xfrm>
          <a:prstGeom prst="rect">
            <a:avLst/>
          </a:prstGeom>
        </p:spPr>
        <p:txBody>
          <a:bodyPr vert="horz" lIns="95599" tIns="47800" rIns="95599" bIns="47800" rtlCol="0"/>
          <a:lstStyle>
            <a:lvl1pPr algn="r">
              <a:defRPr sz="1300"/>
            </a:lvl1pPr>
          </a:lstStyle>
          <a:p>
            <a:fld id="{E4234728-326B-4D91-B7FD-02AD20EFB8C4}" type="datetimeFigureOut">
              <a:rPr lang="ko-KR" altLang="en-US" smtClean="0"/>
              <a:pPr/>
              <a:t>2021-09-15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738188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99" tIns="47800" rIns="95599" bIns="4780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690270"/>
            <a:ext cx="5486400" cy="4443413"/>
          </a:xfrm>
          <a:prstGeom prst="rect">
            <a:avLst/>
          </a:prstGeom>
        </p:spPr>
        <p:txBody>
          <a:bodyPr vert="horz" lIns="95599" tIns="47800" rIns="95599" bIns="4780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3712"/>
          </a:xfrm>
          <a:prstGeom prst="rect">
            <a:avLst/>
          </a:prstGeom>
        </p:spPr>
        <p:txBody>
          <a:bodyPr vert="horz" lIns="95599" tIns="47800" rIns="95599" bIns="47800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3712"/>
          </a:xfrm>
          <a:prstGeom prst="rect">
            <a:avLst/>
          </a:prstGeom>
        </p:spPr>
        <p:txBody>
          <a:bodyPr vert="horz" lIns="95599" tIns="47800" rIns="95599" bIns="47800" rtlCol="0" anchor="b"/>
          <a:lstStyle>
            <a:lvl1pPr algn="r">
              <a:defRPr sz="1300"/>
            </a:lvl1pPr>
          </a:lstStyle>
          <a:p>
            <a:fld id="{2F99DF3C-9564-46DE-9EB6-E2FA311C03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72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ABB0-D8B9-42C8-8244-E4691542B02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C35D-550A-4E2D-A78A-D8050DDAF24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4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Autofit/>
          </a:bodyPr>
          <a:lstStyle>
            <a:lvl1pPr algn="l">
              <a:defRPr sz="28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C35D-550A-4E2D-A78A-D8050DDAF24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2" y="980728"/>
            <a:ext cx="313184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6876256" y="384961"/>
            <a:ext cx="1898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 dirty="0">
                <a:solidFill>
                  <a:prstClr val="black"/>
                </a:solidFill>
              </a:rPr>
              <a:t>World Class </a:t>
            </a:r>
            <a:r>
              <a:rPr lang="en-US" altLang="ko-KR" sz="1400" baseline="0" dirty="0">
                <a:solidFill>
                  <a:prstClr val="black"/>
                </a:solidFill>
              </a:rPr>
              <a:t>Business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7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Autofit/>
          </a:bodyPr>
          <a:lstStyle>
            <a:lvl1pPr algn="l">
              <a:defRPr sz="32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112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112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ABB0-D8B9-42C8-8244-E4691542B02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C35D-550A-4E2D-A78A-D8050DDAF24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980728"/>
            <a:ext cx="91440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2" y="980728"/>
            <a:ext cx="313184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25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ABB0-D8B9-42C8-8244-E4691542B02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FC35D-550A-4E2D-A78A-D8050DDAF24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516216" y="6309320"/>
            <a:ext cx="2145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동녘M" pitchFamily="18" charset="-127"/>
                <a:ea typeface="HY동녘M" pitchFamily="18" charset="-127"/>
              </a:rPr>
              <a:t>      (</a:t>
            </a:r>
            <a:r>
              <a:rPr lang="ko-KR" altLang="en-US" sz="1600" dirty="0" smtClean="0">
                <a:latin typeface="HY동녘M" pitchFamily="18" charset="-127"/>
                <a:ea typeface="HY동녘M" pitchFamily="18" charset="-127"/>
              </a:rPr>
              <a:t>사</a:t>
            </a:r>
            <a:r>
              <a:rPr lang="en-US" altLang="ko-KR" sz="1600" dirty="0" smtClean="0">
                <a:latin typeface="HY동녘M" pitchFamily="18" charset="-127"/>
                <a:ea typeface="HY동녘M" pitchFamily="18" charset="-127"/>
              </a:rPr>
              <a:t>)</a:t>
            </a:r>
            <a:r>
              <a:rPr lang="ko-KR" altLang="en-US" sz="1600" dirty="0" smtClean="0">
                <a:latin typeface="HY동녘M" pitchFamily="18" charset="-127"/>
                <a:ea typeface="HY동녘M" pitchFamily="18" charset="-127"/>
              </a:rPr>
              <a:t>경남</a:t>
            </a:r>
            <a:r>
              <a:rPr lang="en-US" altLang="ko-KR" sz="1600" dirty="0" smtClean="0">
                <a:latin typeface="HY동녘M" pitchFamily="18" charset="-127"/>
                <a:ea typeface="HY동녘M" pitchFamily="18" charset="-127"/>
              </a:rPr>
              <a:t>ICT</a:t>
            </a:r>
            <a:r>
              <a:rPr lang="ko-KR" altLang="en-US" sz="1600" dirty="0" smtClean="0">
                <a:latin typeface="HY동녘M" pitchFamily="18" charset="-127"/>
                <a:ea typeface="HY동녘M" pitchFamily="18" charset="-127"/>
              </a:rPr>
              <a:t>협회</a:t>
            </a:r>
            <a:endParaRPr lang="ko-KR" altLang="en-US" sz="160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8" name="이등변 삼각형 42"/>
          <p:cNvSpPr>
            <a:spLocks noChangeArrowheads="1"/>
          </p:cNvSpPr>
          <p:nvPr userDrawn="1"/>
        </p:nvSpPr>
        <p:spPr bwMode="auto">
          <a:xfrm rot="5400000" flipH="1">
            <a:off x="2407444" y="-2412207"/>
            <a:ext cx="2705100" cy="7529513"/>
          </a:xfrm>
          <a:custGeom>
            <a:avLst/>
            <a:gdLst>
              <a:gd name="T0" fmla="*/ 0 w 2805316"/>
              <a:gd name="T1" fmla="*/ 7529510 h 7529516"/>
              <a:gd name="T2" fmla="*/ 2515280 w 2805316"/>
              <a:gd name="T3" fmla="*/ 0 h 7529516"/>
              <a:gd name="T4" fmla="*/ 2515280 w 2805316"/>
              <a:gd name="T5" fmla="*/ 7529507 h 7529516"/>
              <a:gd name="T6" fmla="*/ 0 w 2805316"/>
              <a:gd name="T7" fmla="*/ 7529510 h 75295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05316" h="7529516">
                <a:moveTo>
                  <a:pt x="0" y="7529516"/>
                </a:moveTo>
                <a:lnTo>
                  <a:pt x="2805316" y="0"/>
                </a:lnTo>
                <a:lnTo>
                  <a:pt x="2805316" y="7529513"/>
                </a:lnTo>
                <a:lnTo>
                  <a:pt x="0" y="7529516"/>
                </a:lnTo>
                <a:close/>
              </a:path>
            </a:pathLst>
          </a:custGeom>
          <a:solidFill>
            <a:srgbClr val="6FCFB8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이등변 삼각형 44"/>
          <p:cNvSpPr>
            <a:spLocks noChangeArrowheads="1"/>
          </p:cNvSpPr>
          <p:nvPr userDrawn="1"/>
        </p:nvSpPr>
        <p:spPr bwMode="auto">
          <a:xfrm flipH="1" flipV="1">
            <a:off x="7878763" y="-9525"/>
            <a:ext cx="1268412" cy="4322763"/>
          </a:xfrm>
          <a:prstGeom prst="triangle">
            <a:avLst>
              <a:gd name="adj" fmla="val 0"/>
            </a:avLst>
          </a:prstGeom>
          <a:solidFill>
            <a:srgbClr val="6FCFB8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defRPr/>
            </a:pPr>
            <a:endParaRPr lang="ko-KR" altLang="en-US"/>
          </a:p>
        </p:txBody>
      </p:sp>
      <p:pic>
        <p:nvPicPr>
          <p:cNvPr id="10" name="그림 5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0" t="28021" r="2492" b="67525"/>
          <a:stretch>
            <a:fillRect/>
          </a:stretch>
        </p:blipFill>
        <p:spPr bwMode="auto">
          <a:xfrm>
            <a:off x="0" y="6021388"/>
            <a:ext cx="136842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5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1" t="2492" r="67709" b="69923"/>
          <a:stretch>
            <a:fillRect/>
          </a:stretch>
        </p:blipFill>
        <p:spPr bwMode="auto">
          <a:xfrm>
            <a:off x="8764588" y="4713288"/>
            <a:ext cx="379412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323528" y="6309320"/>
            <a:ext cx="2973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HY동녘M" pitchFamily="18" charset="-127"/>
                <a:ea typeface="HY동녘M" pitchFamily="18" charset="-127"/>
              </a:rPr>
              <a:t>제</a:t>
            </a:r>
            <a:r>
              <a:rPr lang="en-US" altLang="ko-KR" sz="1600" dirty="0" smtClean="0">
                <a:latin typeface="HY동녘M" pitchFamily="18" charset="-127"/>
                <a:ea typeface="HY동녘M" pitchFamily="18" charset="-127"/>
              </a:rPr>
              <a:t>1</a:t>
            </a:r>
            <a:r>
              <a:rPr lang="ko-KR" altLang="en-US" sz="1600" dirty="0" smtClean="0">
                <a:latin typeface="HY동녘M" pitchFamily="18" charset="-127"/>
                <a:ea typeface="HY동녘M" pitchFamily="18" charset="-127"/>
              </a:rPr>
              <a:t>회경남소프트웨어경진대회</a:t>
            </a:r>
            <a:endParaRPr lang="ko-KR" altLang="en-US" sz="1600" dirty="0">
              <a:latin typeface="HY동녘M" pitchFamily="18" charset="-127"/>
              <a:ea typeface="HY동녘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7768" y="1050347"/>
            <a:ext cx="8134672" cy="1470025"/>
          </a:xfrm>
        </p:spPr>
        <p:txBody>
          <a:bodyPr>
            <a:noAutofit/>
          </a:bodyPr>
          <a:lstStyle/>
          <a:p>
            <a:r>
              <a:rPr lang="ko-KR" altLang="en-US" sz="4000" dirty="0">
                <a:solidFill>
                  <a:srgbClr val="0000CC"/>
                </a:solidFill>
              </a:rPr>
              <a:t> </a:t>
            </a:r>
            <a:r>
              <a:rPr lang="ko-KR" altLang="en-US" sz="4000" dirty="0" smtClean="0">
                <a:solidFill>
                  <a:srgbClr val="0000CC"/>
                </a:solidFill>
              </a:rPr>
              <a:t>제</a:t>
            </a:r>
            <a:r>
              <a:rPr lang="en-US" altLang="ko-KR" sz="4000" dirty="0" smtClean="0">
                <a:solidFill>
                  <a:srgbClr val="0000CC"/>
                </a:solidFill>
              </a:rPr>
              <a:t>1</a:t>
            </a:r>
            <a:r>
              <a:rPr lang="ko-KR" altLang="en-US" sz="4000" dirty="0" smtClean="0">
                <a:solidFill>
                  <a:srgbClr val="0000CC"/>
                </a:solidFill>
              </a:rPr>
              <a:t>회 경남소프트웨어경진대회</a:t>
            </a:r>
            <a:r>
              <a:rPr lang="en-US" altLang="ko-KR" sz="4000" dirty="0" smtClean="0">
                <a:solidFill>
                  <a:srgbClr val="0000CC"/>
                </a:solidFill>
              </a:rPr>
              <a:t/>
            </a:r>
            <a:br>
              <a:rPr lang="en-US" altLang="ko-KR" sz="4000" dirty="0" smtClean="0">
                <a:solidFill>
                  <a:srgbClr val="0000CC"/>
                </a:solidFill>
              </a:rPr>
            </a:br>
            <a:r>
              <a:rPr lang="ko-KR" altLang="en-US" sz="4000" dirty="0" smtClean="0">
                <a:solidFill>
                  <a:srgbClr val="0000CC"/>
                </a:solidFill>
              </a:rPr>
              <a:t> 사업설명회</a:t>
            </a:r>
            <a:endParaRPr lang="ko-KR" altLang="en-US" sz="4000" dirty="0">
              <a:solidFill>
                <a:srgbClr val="0000CC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2952328"/>
          </a:xfrm>
        </p:spPr>
        <p:txBody>
          <a:bodyPr>
            <a:normAutofit/>
          </a:bodyPr>
          <a:lstStyle/>
          <a:p>
            <a:endParaRPr lang="en-US" altLang="ko-KR" dirty="0">
              <a:latin typeface="+mj-lt"/>
            </a:endParaRPr>
          </a:p>
          <a:p>
            <a:endParaRPr lang="en-US" altLang="ko-KR" dirty="0">
              <a:latin typeface="+mj-lt"/>
            </a:endParaRPr>
          </a:p>
          <a:p>
            <a:r>
              <a:rPr lang="en-US" altLang="ko-KR" sz="2000" b="1" dirty="0">
                <a:latin typeface="+mj-lt"/>
              </a:rPr>
              <a:t>2021 . </a:t>
            </a:r>
            <a:r>
              <a:rPr lang="en-US" altLang="ko-KR" sz="2000" b="1" dirty="0" smtClean="0">
                <a:latin typeface="+mj-lt"/>
              </a:rPr>
              <a:t>09 </a:t>
            </a:r>
            <a:r>
              <a:rPr lang="en-US" altLang="ko-KR" sz="2000" b="1" dirty="0">
                <a:latin typeface="+mj-lt"/>
              </a:rPr>
              <a:t>. </a:t>
            </a:r>
            <a:r>
              <a:rPr lang="en-US" altLang="ko-KR" sz="2000" b="1" dirty="0" smtClean="0">
                <a:latin typeface="+mj-lt"/>
              </a:rPr>
              <a:t>15</a:t>
            </a:r>
            <a:endParaRPr lang="en-US" altLang="ko-KR" sz="2000" b="1" dirty="0">
              <a:latin typeface="+mj-lt"/>
            </a:endParaRPr>
          </a:p>
          <a:p>
            <a:endParaRPr lang="en-US" altLang="ko-KR" dirty="0">
              <a:latin typeface="+mj-lt"/>
            </a:endParaRPr>
          </a:p>
          <a:p>
            <a:r>
              <a:rPr lang="ko-KR" altLang="en-US" sz="2800" b="1" dirty="0" smtClean="0">
                <a:latin typeface="+mj-lt"/>
              </a:rPr>
              <a:t>실무추진위원회</a:t>
            </a:r>
            <a:endParaRPr lang="en-US" altLang="ko-KR" sz="2800" b="1" dirty="0">
              <a:latin typeface="+mj-lt"/>
            </a:endParaRPr>
          </a:p>
          <a:p>
            <a:endParaRPr lang="en-US" altLang="ko-KR" dirty="0">
              <a:latin typeface="+mj-lt"/>
            </a:endParaRPr>
          </a:p>
          <a:p>
            <a:endParaRPr lang="en-US" altLang="ko-KR" dirty="0">
              <a:latin typeface="+mj-lt"/>
            </a:endParaRPr>
          </a:p>
        </p:txBody>
      </p:sp>
      <p:pic>
        <p:nvPicPr>
          <p:cNvPr id="4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0" t="30856" r="16531" b="46237"/>
          <a:stretch>
            <a:fillRect/>
          </a:stretch>
        </p:blipFill>
        <p:spPr bwMode="auto">
          <a:xfrm>
            <a:off x="0" y="209550"/>
            <a:ext cx="118745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이등변 삼각형 11"/>
          <p:cNvSpPr>
            <a:spLocks noChangeArrowheads="1"/>
          </p:cNvSpPr>
          <p:nvPr/>
        </p:nvSpPr>
        <p:spPr bwMode="auto">
          <a:xfrm rot="16200000">
            <a:off x="6138862" y="-1482724"/>
            <a:ext cx="1522413" cy="4487862"/>
          </a:xfrm>
          <a:prstGeom prst="triangle">
            <a:avLst>
              <a:gd name="adj" fmla="val 100000"/>
            </a:avLst>
          </a:prstGeom>
          <a:solidFill>
            <a:srgbClr val="6FCFB8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1541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+mj-ea"/>
              </a:rPr>
              <a:t>2. </a:t>
            </a:r>
            <a:r>
              <a:rPr lang="ko-KR" altLang="en-US" dirty="0" smtClean="0">
                <a:latin typeface="+mj-ea"/>
              </a:rPr>
              <a:t>추진현황</a:t>
            </a:r>
            <a:endParaRPr lang="ko-KR" altLang="en-US" dirty="0">
              <a:latin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7272808" cy="339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2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+mj-ea"/>
              </a:rPr>
              <a:t>3. </a:t>
            </a:r>
            <a:r>
              <a:rPr lang="ko-KR" altLang="en-US" dirty="0" smtClean="0">
                <a:latin typeface="+mj-ea"/>
              </a:rPr>
              <a:t>진행 및 심사 안내</a:t>
            </a:r>
            <a:endParaRPr lang="ko-KR" altLang="en-US" dirty="0">
              <a:latin typeface="+mj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352924"/>
            <a:ext cx="8003232" cy="43803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3649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+mj-ea"/>
              </a:rPr>
              <a:t>3. </a:t>
            </a:r>
            <a:r>
              <a:rPr lang="ko-KR" altLang="en-US" dirty="0" smtClean="0">
                <a:latin typeface="+mj-ea"/>
              </a:rPr>
              <a:t>진행 및 심사 안내</a:t>
            </a:r>
            <a:endParaRPr lang="ko-KR" altLang="en-US" dirty="0">
              <a:latin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6" y="1545332"/>
            <a:ext cx="8172450" cy="21717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7400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+mj-ea"/>
              </a:rPr>
              <a:t>3. </a:t>
            </a:r>
            <a:r>
              <a:rPr lang="ko-KR" altLang="en-US" dirty="0" smtClean="0">
                <a:latin typeface="+mj-ea"/>
              </a:rPr>
              <a:t>진행 및 심사 안내</a:t>
            </a:r>
            <a:endParaRPr lang="ko-KR" altLang="en-US" dirty="0">
              <a:latin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7272808" cy="508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77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+mj-ea"/>
              </a:rPr>
              <a:t>3. </a:t>
            </a:r>
            <a:r>
              <a:rPr lang="ko-KR" altLang="en-US" dirty="0" smtClean="0">
                <a:latin typeface="+mj-ea"/>
              </a:rPr>
              <a:t>진행 및 심사 안내</a:t>
            </a:r>
            <a:endParaRPr lang="ko-KR" altLang="en-US" dirty="0">
              <a:latin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0" y="1196752"/>
            <a:ext cx="7165904" cy="518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62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심사결과 및 시상식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340768"/>
            <a:ext cx="7632848" cy="272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55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진행순서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611560" y="1124744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9890" indent="-389890" algn="just" fontAlgn="base">
              <a:lnSpc>
                <a:spcPct val="200000"/>
              </a:lnSpc>
            </a:pPr>
            <a:endParaRPr lang="en-US" altLang="ko-KR" sz="2000" b="1" kern="0" dirty="0" smtClean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marL="389890" indent="-389890" algn="just" fontAlgn="base">
              <a:lnSpc>
                <a:spcPct val="200000"/>
              </a:lnSpc>
            </a:pPr>
            <a:endParaRPr lang="ko-KR" altLang="en-US" sz="2000" b="1" kern="0" dirty="0">
              <a:solidFill>
                <a:srgbClr val="000000"/>
              </a:solidFill>
              <a:latin typeface="한컴바탕"/>
            </a:endParaRPr>
          </a:p>
          <a:p>
            <a:pPr marL="389890" indent="-389890" algn="just" fontAlgn="base">
              <a:lnSpc>
                <a:spcPct val="200000"/>
              </a:lnSpc>
            </a:pPr>
            <a:r>
              <a:rPr lang="ko-KR" altLang="en-US" sz="2000" kern="0" dirty="0">
                <a:solidFill>
                  <a:srgbClr val="000000"/>
                </a:solidFill>
                <a:latin typeface="한컴바탕"/>
              </a:rPr>
              <a:t>			</a:t>
            </a:r>
            <a:r>
              <a:rPr lang="ko-KR" altLang="en-US" sz="2000" b="1" kern="0" dirty="0">
                <a:solidFill>
                  <a:srgbClr val="000000"/>
                </a:solidFill>
                <a:latin typeface="한컴바탕"/>
              </a:rPr>
              <a:t> </a:t>
            </a:r>
            <a:r>
              <a:rPr lang="en-US" altLang="ko-KR" sz="2000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2000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정민영회장 인사말</a:t>
            </a:r>
            <a:endParaRPr lang="ko-KR" altLang="en-US" sz="2000" kern="0" dirty="0">
              <a:solidFill>
                <a:srgbClr val="000000"/>
              </a:solidFill>
              <a:latin typeface="한컴바탕"/>
            </a:endParaRPr>
          </a:p>
          <a:p>
            <a:pPr marL="389890" indent="-389890" algn="just" fontAlgn="base">
              <a:lnSpc>
                <a:spcPct val="200000"/>
              </a:lnSpc>
            </a:pPr>
            <a:r>
              <a:rPr lang="ko-KR" altLang="en-US" sz="2000" kern="0" dirty="0">
                <a:solidFill>
                  <a:srgbClr val="000000"/>
                </a:solidFill>
                <a:latin typeface="한컴바탕"/>
              </a:rPr>
              <a:t>			</a:t>
            </a:r>
            <a:r>
              <a:rPr lang="ko-KR" altLang="en-US" sz="2000" b="1" kern="0" dirty="0">
                <a:solidFill>
                  <a:srgbClr val="000000"/>
                </a:solidFill>
                <a:latin typeface="한컴바탕"/>
              </a:rPr>
              <a:t> </a:t>
            </a:r>
            <a:r>
              <a:rPr lang="en-US" altLang="ko-KR" sz="2000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2000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경과보고 </a:t>
            </a:r>
            <a:r>
              <a:rPr lang="en-US" altLang="ko-KR" sz="2000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2000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박경부 사무국장</a:t>
            </a:r>
            <a:r>
              <a:rPr lang="en-US" altLang="ko-KR" sz="2000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)</a:t>
            </a:r>
            <a:endParaRPr lang="ko-KR" altLang="en-US" sz="2000" kern="0" dirty="0">
              <a:solidFill>
                <a:srgbClr val="000000"/>
              </a:solidFill>
              <a:latin typeface="한컴바탕"/>
            </a:endParaRPr>
          </a:p>
          <a:p>
            <a:pPr marL="389890" indent="-389890" algn="just" fontAlgn="base">
              <a:lnSpc>
                <a:spcPct val="200000"/>
              </a:lnSpc>
            </a:pPr>
            <a:r>
              <a:rPr lang="ko-KR" altLang="en-US" sz="2000" kern="0" dirty="0">
                <a:solidFill>
                  <a:srgbClr val="000000"/>
                </a:solidFill>
                <a:latin typeface="한컴바탕"/>
              </a:rPr>
              <a:t>			</a:t>
            </a:r>
            <a:r>
              <a:rPr lang="ko-KR" altLang="en-US" sz="2000" b="1" kern="0" dirty="0">
                <a:solidFill>
                  <a:srgbClr val="000000"/>
                </a:solidFill>
                <a:latin typeface="한컴바탕"/>
              </a:rPr>
              <a:t> </a:t>
            </a:r>
            <a:r>
              <a:rPr lang="en-US" altLang="ko-KR" sz="2000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2000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사업설명회 </a:t>
            </a:r>
            <a:r>
              <a:rPr lang="en-US" altLang="ko-KR" sz="2000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2000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최창석 실무추진위원장</a:t>
            </a:r>
            <a:r>
              <a:rPr lang="en-US" altLang="ko-KR" sz="2000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)</a:t>
            </a:r>
            <a:endParaRPr lang="ko-KR" altLang="en-US" sz="2000" kern="0" dirty="0">
              <a:solidFill>
                <a:srgbClr val="000000"/>
              </a:solidFill>
              <a:latin typeface="한컴바탕"/>
            </a:endParaRPr>
          </a:p>
          <a:p>
            <a:pPr marL="389890" indent="-389890" algn="just" fontAlgn="base">
              <a:lnSpc>
                <a:spcPct val="200000"/>
              </a:lnSpc>
            </a:pPr>
            <a:r>
              <a:rPr lang="ko-KR" altLang="en-US" sz="2000" kern="0" dirty="0">
                <a:solidFill>
                  <a:srgbClr val="000000"/>
                </a:solidFill>
                <a:latin typeface="한컴바탕"/>
              </a:rPr>
              <a:t>			</a:t>
            </a:r>
            <a:r>
              <a:rPr lang="ko-KR" altLang="en-US" sz="2000" b="1" kern="0" dirty="0">
                <a:solidFill>
                  <a:srgbClr val="000000"/>
                </a:solidFill>
                <a:latin typeface="한컴바탕"/>
              </a:rPr>
              <a:t> </a:t>
            </a:r>
            <a:r>
              <a:rPr lang="en-US" altLang="ko-KR" sz="2000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- Q&amp;A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한컴바탕"/>
            </a:endParaRPr>
          </a:p>
        </p:txBody>
      </p:sp>
    </p:spTree>
    <p:extLst>
      <p:ext uri="{BB962C8B-B14F-4D97-AF65-F5344CB8AC3E}">
        <p14:creationId xmlns:p14="http://schemas.microsoft.com/office/powerpoint/2010/main" val="3595224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사업개요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1557337"/>
            <a:ext cx="8239125" cy="37433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635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사업추진체계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14487"/>
            <a:ext cx="8077200" cy="36290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182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사업추진체계</a:t>
            </a:r>
            <a:endParaRPr lang="ko-KR" altLang="en-US" dirty="0">
              <a:latin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44" y="1268760"/>
            <a:ext cx="5822192" cy="48965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757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+mj-ea"/>
              </a:rPr>
              <a:t>2. </a:t>
            </a:r>
            <a:r>
              <a:rPr lang="ko-KR" altLang="en-US" dirty="0" smtClean="0">
                <a:latin typeface="+mj-ea"/>
              </a:rPr>
              <a:t>추진현황</a:t>
            </a:r>
            <a:endParaRPr lang="ko-KR" altLang="en-US" dirty="0">
              <a:latin typeface="+mj-ea"/>
            </a:endParaRPr>
          </a:p>
        </p:txBody>
      </p:sp>
      <p:pic>
        <p:nvPicPr>
          <p:cNvPr id="4097" name="_x262429280" descr="EMB00001d082c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75" y="1196752"/>
            <a:ext cx="4336157" cy="500372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57200" y="1124744"/>
            <a:ext cx="168988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266700" algn="just" fontAlgn="base">
              <a:lnSpc>
                <a:spcPct val="160000"/>
              </a:lnSpc>
              <a:spcBef>
                <a:spcPts val="1500"/>
              </a:spcBef>
            </a:pPr>
            <a:r>
              <a:rPr lang="ko-KR" altLang="en-US" b="1" kern="0" dirty="0">
                <a:solidFill>
                  <a:srgbClr val="000000"/>
                </a:solidFill>
                <a:latin typeface="휴먼명조"/>
                <a:ea typeface="휴먼명조"/>
              </a:rPr>
              <a:t>□ 모집현황</a:t>
            </a:r>
            <a:endParaRPr lang="ko-KR" altLang="en-US" sz="105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034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+mj-ea"/>
              </a:rPr>
              <a:t>2. </a:t>
            </a:r>
            <a:r>
              <a:rPr lang="ko-KR" altLang="en-US" dirty="0" smtClean="0">
                <a:latin typeface="+mj-ea"/>
              </a:rPr>
              <a:t>추진현황</a:t>
            </a:r>
            <a:endParaRPr lang="ko-KR" altLang="en-US" dirty="0">
              <a:latin typeface="+mj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57200" y="1124744"/>
            <a:ext cx="168988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266700" algn="just" fontAlgn="base">
              <a:lnSpc>
                <a:spcPct val="160000"/>
              </a:lnSpc>
              <a:spcBef>
                <a:spcPts val="1500"/>
              </a:spcBef>
            </a:pPr>
            <a:r>
              <a:rPr lang="ko-KR" altLang="en-US" b="1" kern="0" dirty="0">
                <a:solidFill>
                  <a:srgbClr val="000000"/>
                </a:solidFill>
                <a:latin typeface="휴먼명조"/>
                <a:ea typeface="휴먼명조"/>
              </a:rPr>
              <a:t>□ </a:t>
            </a:r>
            <a:r>
              <a:rPr lang="ko-KR" altLang="en-US" b="1" kern="0" dirty="0" smtClean="0">
                <a:solidFill>
                  <a:srgbClr val="000000"/>
                </a:solidFill>
                <a:latin typeface="휴먼명조"/>
                <a:ea typeface="휴먼명조"/>
              </a:rPr>
              <a:t>추진일정</a:t>
            </a:r>
            <a:endParaRPr lang="ko-KR" altLang="en-US" sz="105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66" y="1660275"/>
            <a:ext cx="6048672" cy="4604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98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+mj-ea"/>
              </a:rPr>
              <a:t>2. </a:t>
            </a:r>
            <a:r>
              <a:rPr lang="ko-KR" altLang="en-US" dirty="0" smtClean="0">
                <a:latin typeface="+mj-ea"/>
              </a:rPr>
              <a:t>추진현황</a:t>
            </a:r>
            <a:endParaRPr lang="ko-KR" altLang="en-US" dirty="0">
              <a:latin typeface="+mj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1328737"/>
            <a:ext cx="6929970" cy="361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+mj-ea"/>
              </a:rPr>
              <a:t>2. </a:t>
            </a:r>
            <a:r>
              <a:rPr lang="ko-KR" altLang="en-US" dirty="0" smtClean="0">
                <a:latin typeface="+mj-ea"/>
              </a:rPr>
              <a:t>추진현황</a:t>
            </a:r>
            <a:endParaRPr lang="ko-KR" altLang="en-US" dirty="0">
              <a:latin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6840760" cy="515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4483</TotalTime>
  <Words>65</Words>
  <Application>Microsoft Office PowerPoint</Application>
  <PresentationFormat>화면 슬라이드 쇼(4:3)</PresentationFormat>
  <Paragraphs>28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3" baseType="lpstr">
      <vt:lpstr>HY동녘M</vt:lpstr>
      <vt:lpstr>굴림</vt:lpstr>
      <vt:lpstr>맑은 고딕</vt:lpstr>
      <vt:lpstr>한컴바탕</vt:lpstr>
      <vt:lpstr>함초롬바탕</vt:lpstr>
      <vt:lpstr>휴먼명조</vt:lpstr>
      <vt:lpstr>Arial</vt:lpstr>
      <vt:lpstr>2_Office 테마</vt:lpstr>
      <vt:lpstr> 제1회 경남소프트웨어경진대회  사업설명회</vt:lpstr>
      <vt:lpstr>진행순서</vt:lpstr>
      <vt:lpstr>1. 사업개요</vt:lpstr>
      <vt:lpstr>사업추진체계</vt:lpstr>
      <vt:lpstr>사업추진체계</vt:lpstr>
      <vt:lpstr>2. 추진현황</vt:lpstr>
      <vt:lpstr>2. 추진현황</vt:lpstr>
      <vt:lpstr>2. 추진현황</vt:lpstr>
      <vt:lpstr>2. 추진현황</vt:lpstr>
      <vt:lpstr>2. 추진현황</vt:lpstr>
      <vt:lpstr>3. 진행 및 심사 안내</vt:lpstr>
      <vt:lpstr>3. 진행 및 심사 안내</vt:lpstr>
      <vt:lpstr>3. 진행 및 심사 안내</vt:lpstr>
      <vt:lpstr>3. 진행 및 심사 안내</vt:lpstr>
      <vt:lpstr>4. 심사결과 및 시상식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HamoHamo</dc:creator>
  <cp:lastModifiedBy>gnict5</cp:lastModifiedBy>
  <cp:revision>337</cp:revision>
  <cp:lastPrinted>2021-04-06T01:10:52Z</cp:lastPrinted>
  <dcterms:created xsi:type="dcterms:W3CDTF">2017-06-03T01:19:53Z</dcterms:created>
  <dcterms:modified xsi:type="dcterms:W3CDTF">2021-09-15T06:06:02Z</dcterms:modified>
</cp:coreProperties>
</file>